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9" r:id="rId5"/>
    <p:sldId id="259" r:id="rId6"/>
    <p:sldId id="261" r:id="rId7"/>
    <p:sldId id="260" r:id="rId8"/>
    <p:sldId id="268" r:id="rId9"/>
    <p:sldId id="262" r:id="rId10"/>
    <p:sldId id="271" r:id="rId11"/>
    <p:sldId id="263" r:id="rId12"/>
    <p:sldId id="264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C5D"/>
    <a:srgbClr val="0183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76"/>
    <p:restoredTop sz="96405"/>
  </p:normalViewPr>
  <p:slideViewPr>
    <p:cSldViewPr snapToGrid="0" snapToObjects="1">
      <p:cViewPr varScale="1">
        <p:scale>
          <a:sx n="131" d="100"/>
          <a:sy n="131" d="100"/>
        </p:scale>
        <p:origin x="7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7/20/20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7/20/20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7/20/20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7/20/20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7/20/20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7/20/20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7/20/20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7/20/20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7/20/20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7/20/20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7/20/20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7/20/20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7/20/20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7/20/20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7/20/20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76481-32A5-0F47-B646-0D4C77858E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Machine Learning: Coronary Heart Disease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4518A6-B30D-1342-8AC8-18F7512256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By: Brooke, Elisabeth, Jackie, and Tyler</a:t>
            </a:r>
          </a:p>
        </p:txBody>
      </p:sp>
    </p:spTree>
    <p:extLst>
      <p:ext uri="{BB962C8B-B14F-4D97-AF65-F5344CB8AC3E}">
        <p14:creationId xmlns:p14="http://schemas.microsoft.com/office/powerpoint/2010/main" val="1057388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1AA3C-9E04-ED45-A562-CEFBA708C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Random Forest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DD74C-BE63-0B4E-9AEE-3B3AD86F6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08" y="2222287"/>
            <a:ext cx="6717792" cy="441016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This model was better than logistic regression, but the precision and recall were extremely low, predicting that only 3% of records were at risk for CHD.</a:t>
            </a:r>
          </a:p>
          <a:p>
            <a:r>
              <a:rPr lang="en-US" dirty="0">
                <a:solidFill>
                  <a:schemeClr val="bg1"/>
                </a:solidFill>
              </a:rPr>
              <a:t>Original Training Data Score: 0.99</a:t>
            </a:r>
          </a:p>
          <a:p>
            <a:r>
              <a:rPr lang="en-US" dirty="0">
                <a:solidFill>
                  <a:schemeClr val="bg1"/>
                </a:solidFill>
              </a:rPr>
              <a:t>Original Testing Data Score: 0.84</a:t>
            </a:r>
          </a:p>
          <a:p>
            <a:r>
              <a:rPr lang="en-US" dirty="0">
                <a:solidFill>
                  <a:schemeClr val="bg1"/>
                </a:solidFill>
              </a:rPr>
              <a:t>For our grid search, we used max depth and minimum sample leaves as parameters.</a:t>
            </a:r>
          </a:p>
          <a:p>
            <a:r>
              <a:rPr lang="en-US" dirty="0">
                <a:solidFill>
                  <a:schemeClr val="bg1"/>
                </a:solidFill>
              </a:rPr>
              <a:t>After Grid Search, the score was 0.85.  The best parameters were the highest values.</a:t>
            </a:r>
          </a:p>
          <a:p>
            <a:r>
              <a:rPr lang="en-US" dirty="0">
                <a:solidFill>
                  <a:schemeClr val="bg1"/>
                </a:solidFill>
              </a:rPr>
              <a:t>This was the “best model” in terms of score, but not the most useful model.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C93D31-9BE4-234F-BFD1-0D8B8EE9D9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383826"/>
              </p:ext>
            </p:extLst>
          </p:nvPr>
        </p:nvGraphicFramePr>
        <p:xfrm>
          <a:off x="7312686" y="3429000"/>
          <a:ext cx="458670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902">
                  <a:extLst>
                    <a:ext uri="{9D8B030D-6E8A-4147-A177-3AD203B41FA5}">
                      <a16:colId xmlns:a16="http://schemas.microsoft.com/office/drawing/2014/main" val="3416573972"/>
                    </a:ext>
                  </a:extLst>
                </a:gridCol>
                <a:gridCol w="1528902">
                  <a:extLst>
                    <a:ext uri="{9D8B030D-6E8A-4147-A177-3AD203B41FA5}">
                      <a16:colId xmlns:a16="http://schemas.microsoft.com/office/drawing/2014/main" val="343355821"/>
                    </a:ext>
                  </a:extLst>
                </a:gridCol>
                <a:gridCol w="1528902">
                  <a:extLst>
                    <a:ext uri="{9D8B030D-6E8A-4147-A177-3AD203B41FA5}">
                      <a16:colId xmlns:a16="http://schemas.microsoft.com/office/drawing/2014/main" val="3687637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5327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916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362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228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0B715-7475-E74C-8508-C00217F5B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Random Forest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C8642-7248-4D42-9816-870732B05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" y="2301740"/>
            <a:ext cx="7729728" cy="4109072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We adjusted the class weight parameter to help improve precision and recall.</a:t>
            </a:r>
          </a:p>
          <a:p>
            <a:r>
              <a:rPr lang="en-US" dirty="0">
                <a:solidFill>
                  <a:schemeClr val="bg1"/>
                </a:solidFill>
              </a:rPr>
              <a:t>Original Training Score: 0.998</a:t>
            </a:r>
          </a:p>
          <a:p>
            <a:r>
              <a:rPr lang="en-US" dirty="0">
                <a:solidFill>
                  <a:schemeClr val="bg1"/>
                </a:solidFill>
              </a:rPr>
              <a:t>Original Testing Score: 0.85</a:t>
            </a:r>
          </a:p>
          <a:p>
            <a:r>
              <a:rPr lang="en-US" dirty="0">
                <a:solidFill>
                  <a:schemeClr val="bg1"/>
                </a:solidFill>
              </a:rPr>
              <a:t>For our grid search, we restricted max depth to a value of 5 and maintained the minimum sample leaves from the first model.</a:t>
            </a:r>
          </a:p>
          <a:p>
            <a:r>
              <a:rPr lang="en-US" dirty="0">
                <a:solidFill>
                  <a:schemeClr val="bg1"/>
                </a:solidFill>
              </a:rPr>
              <a:t>After grid search, our score was 0.71</a:t>
            </a:r>
          </a:p>
          <a:p>
            <a:r>
              <a:rPr lang="en-US" dirty="0">
                <a:solidFill>
                  <a:schemeClr val="bg1"/>
                </a:solidFill>
              </a:rPr>
              <a:t>It is more useful to be more inclusive when evaluating 10-year risk rather than a real-time diagnosis.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762A011-44B4-5E4B-B034-3CCD9622AB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440217"/>
              </p:ext>
            </p:extLst>
          </p:nvPr>
        </p:nvGraphicFramePr>
        <p:xfrm>
          <a:off x="7132320" y="2880360"/>
          <a:ext cx="473001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6670">
                  <a:extLst>
                    <a:ext uri="{9D8B030D-6E8A-4147-A177-3AD203B41FA5}">
                      <a16:colId xmlns:a16="http://schemas.microsoft.com/office/drawing/2014/main" val="3416573972"/>
                    </a:ext>
                  </a:extLst>
                </a:gridCol>
                <a:gridCol w="1576670">
                  <a:extLst>
                    <a:ext uri="{9D8B030D-6E8A-4147-A177-3AD203B41FA5}">
                      <a16:colId xmlns:a16="http://schemas.microsoft.com/office/drawing/2014/main" val="343355821"/>
                    </a:ext>
                  </a:extLst>
                </a:gridCol>
                <a:gridCol w="1576670">
                  <a:extLst>
                    <a:ext uri="{9D8B030D-6E8A-4147-A177-3AD203B41FA5}">
                      <a16:colId xmlns:a16="http://schemas.microsoft.com/office/drawing/2014/main" val="3687637712"/>
                    </a:ext>
                  </a:extLst>
                </a:gridCol>
              </a:tblGrid>
              <a:tr h="35801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5327538"/>
                  </a:ext>
                </a:extLst>
              </a:tr>
              <a:tr h="358017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916967"/>
                  </a:ext>
                </a:extLst>
              </a:tr>
              <a:tr h="358017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362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1338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DB079-16B1-054D-BF78-973508256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Influential Factors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734664B-2C86-9F42-9F9F-073B2E8CD7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363391"/>
              </p:ext>
            </p:extLst>
          </p:nvPr>
        </p:nvGraphicFramePr>
        <p:xfrm>
          <a:off x="439440" y="2269853"/>
          <a:ext cx="5163197" cy="39449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6108">
                  <a:extLst>
                    <a:ext uri="{9D8B030D-6E8A-4147-A177-3AD203B41FA5}">
                      <a16:colId xmlns:a16="http://schemas.microsoft.com/office/drawing/2014/main" val="2962904071"/>
                    </a:ext>
                  </a:extLst>
                </a:gridCol>
                <a:gridCol w="2097089">
                  <a:extLst>
                    <a:ext uri="{9D8B030D-6E8A-4147-A177-3AD203B41FA5}">
                      <a16:colId xmlns:a16="http://schemas.microsoft.com/office/drawing/2014/main" val="1667976211"/>
                    </a:ext>
                  </a:extLst>
                </a:gridCol>
              </a:tblGrid>
              <a:tr h="679935">
                <a:tc>
                  <a:txBody>
                    <a:bodyPr/>
                    <a:lstStyle/>
                    <a:p>
                      <a:pPr algn="r" fontAlgn="ctr"/>
                      <a:br>
                        <a:rPr lang="en-US" b="1" dirty="0">
                          <a:effectLst/>
                        </a:rPr>
                      </a:br>
                      <a:r>
                        <a:rPr lang="en-US" b="1" dirty="0">
                          <a:effectLst/>
                        </a:rPr>
                        <a:t>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Importance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262730645"/>
                  </a:ext>
                </a:extLst>
              </a:tr>
              <a:tr h="466433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24.86%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8290741"/>
                  </a:ext>
                </a:extLst>
              </a:tr>
              <a:tr h="46643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dirty="0">
                          <a:effectLst/>
                        </a:rPr>
                        <a:t>Systolic Blood Pressure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16.66%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1342931"/>
                  </a:ext>
                </a:extLst>
              </a:tr>
              <a:tr h="46643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dirty="0">
                          <a:effectLst/>
                        </a:rPr>
                        <a:t>Diastolic Blood Pressure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9.96%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0924680"/>
                  </a:ext>
                </a:extLst>
              </a:tr>
              <a:tr h="466433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Glucose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7.13%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8282620"/>
                  </a:ext>
                </a:extLst>
              </a:tr>
              <a:tr h="466433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Total Cholesterol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6.98%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2622499"/>
                  </a:ext>
                </a:extLst>
              </a:tr>
              <a:tr h="466433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History of Hypertension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6.84%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3530442"/>
                  </a:ext>
                </a:extLst>
              </a:tr>
              <a:tr h="466433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BMI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5.92%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066371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24272C-9FA8-FA4D-A0C6-B4BDCB605F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910957"/>
              </p:ext>
            </p:extLst>
          </p:nvPr>
        </p:nvGraphicFramePr>
        <p:xfrm>
          <a:off x="6021092" y="2264903"/>
          <a:ext cx="4959457" cy="4094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4421">
                  <a:extLst>
                    <a:ext uri="{9D8B030D-6E8A-4147-A177-3AD203B41FA5}">
                      <a16:colId xmlns:a16="http://schemas.microsoft.com/office/drawing/2014/main" val="1122128554"/>
                    </a:ext>
                  </a:extLst>
                </a:gridCol>
                <a:gridCol w="1605036">
                  <a:extLst>
                    <a:ext uri="{9D8B030D-6E8A-4147-A177-3AD203B41FA5}">
                      <a16:colId xmlns:a16="http://schemas.microsoft.com/office/drawing/2014/main" val="78287666"/>
                    </a:ext>
                  </a:extLst>
                </a:gridCol>
              </a:tblGrid>
              <a:tr h="679775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Factor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Importance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361075918"/>
                  </a:ext>
                </a:extLst>
              </a:tr>
              <a:tr h="426896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Cigarettes Per 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5.47%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7742683"/>
                  </a:ext>
                </a:extLst>
              </a:tr>
              <a:tr h="426896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Heart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5.40%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2067155"/>
                  </a:ext>
                </a:extLst>
              </a:tr>
              <a:tr h="426896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Education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4.51%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4378605"/>
                  </a:ext>
                </a:extLst>
              </a:tr>
              <a:tr h="426896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4.16%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8414773"/>
                  </a:ext>
                </a:extLst>
              </a:tr>
              <a:tr h="426896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Current Smoker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1.04%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526590"/>
                  </a:ext>
                </a:extLst>
              </a:tr>
              <a:tr h="426896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Diabetes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0.89%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5631195"/>
                  </a:ext>
                </a:extLst>
              </a:tr>
              <a:tr h="426896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Blood Pressure Medication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0.13%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4058338"/>
                  </a:ext>
                </a:extLst>
              </a:tr>
              <a:tr h="426896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History of Stroke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0.05%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8706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442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6F85F-F795-1D48-B741-AA101DC4A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46CB7-89F9-3B40-953C-7FE8BD1B3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most useful model is not always the highest score model.</a:t>
            </a:r>
          </a:p>
          <a:p>
            <a:r>
              <a:rPr lang="en-US" dirty="0">
                <a:solidFill>
                  <a:schemeClr val="bg1"/>
                </a:solidFill>
              </a:rPr>
              <a:t>Though we had a lower score for our third model, it is the most useful and has the most practical applications.</a:t>
            </a:r>
          </a:p>
          <a:p>
            <a:r>
              <a:rPr lang="en-US" dirty="0">
                <a:solidFill>
                  <a:schemeClr val="bg1"/>
                </a:solidFill>
              </a:rPr>
              <a:t>The recall and precision are sometimes more important than the score- especially when the data is very imbalanced.</a:t>
            </a:r>
          </a:p>
        </p:txBody>
      </p:sp>
    </p:spTree>
    <p:extLst>
      <p:ext uri="{BB962C8B-B14F-4D97-AF65-F5344CB8AC3E}">
        <p14:creationId xmlns:p14="http://schemas.microsoft.com/office/powerpoint/2010/main" val="187061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A4D77-2E22-9444-84F4-199B6F4F8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Learned/ Further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B5D87-735E-114A-B5DE-94039A789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27150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This model may be useful to health professionals who want to use relevant data to predict if someone is at risk of developing CHD in 10 years.</a:t>
            </a:r>
          </a:p>
          <a:p>
            <a:r>
              <a:rPr lang="en-US" dirty="0">
                <a:solidFill>
                  <a:schemeClr val="bg1"/>
                </a:solidFill>
              </a:rPr>
              <a:t>Better to overpredict than underpredict at-risk patients.</a:t>
            </a:r>
          </a:p>
          <a:p>
            <a:r>
              <a:rPr lang="en-US" dirty="0">
                <a:solidFill>
                  <a:schemeClr val="bg1"/>
                </a:solidFill>
              </a:rPr>
              <a:t>With more time and resources, we would study more data outside of the Framingham area.</a:t>
            </a:r>
          </a:p>
          <a:p>
            <a:r>
              <a:rPr lang="en-US" dirty="0">
                <a:solidFill>
                  <a:schemeClr val="bg1"/>
                </a:solidFill>
              </a:rPr>
              <a:t>We would also include lifestyle data such as exercise and diet.</a:t>
            </a:r>
          </a:p>
          <a:p>
            <a:r>
              <a:rPr lang="en-US" dirty="0">
                <a:solidFill>
                  <a:schemeClr val="bg1"/>
                </a:solidFill>
              </a:rPr>
              <a:t>We would also like to run other types of models to see if we could improve our overall scores.</a:t>
            </a:r>
          </a:p>
        </p:txBody>
      </p:sp>
    </p:spTree>
    <p:extLst>
      <p:ext uri="{BB962C8B-B14F-4D97-AF65-F5344CB8AC3E}">
        <p14:creationId xmlns:p14="http://schemas.microsoft.com/office/powerpoint/2010/main" val="1909935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872FC-A18D-8D4B-8C2F-6743F3BC1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Coronary Heart Disease?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041BF-178B-5848-961E-9C8A4FC83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About 647,000 Americans die from heart disease each year—that's 1 in every 4 </a:t>
            </a:r>
            <a:r>
              <a:rPr lang="en-US" b="1" dirty="0">
                <a:solidFill>
                  <a:schemeClr val="bg1"/>
                </a:solidFill>
              </a:rPr>
              <a:t>deaths</a:t>
            </a:r>
            <a:r>
              <a:rPr lang="en-US" dirty="0">
                <a:solidFill>
                  <a:schemeClr val="bg1"/>
                </a:solidFill>
              </a:rPr>
              <a:t>. Heart disease costs the </a:t>
            </a:r>
            <a:r>
              <a:rPr lang="en-US" b="1" dirty="0">
                <a:solidFill>
                  <a:schemeClr val="bg1"/>
                </a:solidFill>
              </a:rPr>
              <a:t>United States</a:t>
            </a:r>
            <a:r>
              <a:rPr lang="en-US" dirty="0">
                <a:solidFill>
                  <a:schemeClr val="bg1"/>
                </a:solidFill>
              </a:rPr>
              <a:t> about $219 billion each year (CDC)</a:t>
            </a:r>
          </a:p>
          <a:p>
            <a:r>
              <a:rPr lang="en-US" dirty="0">
                <a:solidFill>
                  <a:schemeClr val="bg1"/>
                </a:solidFill>
              </a:rPr>
              <a:t>Coronary heart disease is the most common type of heart disease, killing 365,914 people in 2017.</a:t>
            </a:r>
            <a:r>
              <a:rPr lang="en-US" baseline="30000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Looking for comorbid factors and being able to predict heart disease in patients could help doctors prevent its occurrence and could lower these statistics. </a:t>
            </a:r>
          </a:p>
        </p:txBody>
      </p:sp>
    </p:spTree>
    <p:extLst>
      <p:ext uri="{BB962C8B-B14F-4D97-AF65-F5344CB8AC3E}">
        <p14:creationId xmlns:p14="http://schemas.microsoft.com/office/powerpoint/2010/main" val="1046693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887B9-9A53-BC48-A98D-E7532BB61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3C38B-AF70-A842-A5E7-AFD7545B2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8713" y="2552701"/>
            <a:ext cx="5185873" cy="3308350"/>
          </a:xfrm>
        </p:spPr>
        <p:txBody>
          <a:bodyPr>
            <a:normAutofit fontScale="85000" lnSpcReduction="20000"/>
          </a:bodyPr>
          <a:lstStyle/>
          <a:p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Our data is from a .csv Kaggle dataset that analyzed the likelihood of a person to develop CHD in 10 years and has data on 4,000 residents of Framingham, Massachusetts. 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7C4EFB-E374-E643-A5F8-DE2B8455BB5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457200" lvl="1" indent="0">
              <a:buNone/>
            </a:pPr>
            <a:r>
              <a:rPr lang="en-US" sz="2100" dirty="0">
                <a:solidFill>
                  <a:schemeClr val="bg1"/>
                </a:solidFill>
              </a:rPr>
              <a:t>The data includes: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Gender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Age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Education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Current Smoker/Non-Smoker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Number of Cigarettes per day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Blood Pressure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Stroke history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Hypertension history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Diabetes history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Cholesterol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BMI</a:t>
            </a:r>
          </a:p>
        </p:txBody>
      </p:sp>
    </p:spTree>
    <p:extLst>
      <p:ext uri="{BB962C8B-B14F-4D97-AF65-F5344CB8AC3E}">
        <p14:creationId xmlns:p14="http://schemas.microsoft.com/office/powerpoint/2010/main" val="3660582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1B637-8B10-A747-9B00-3ADEE4977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F23487-8B57-1A45-B625-8027C787C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20" y="2288582"/>
            <a:ext cx="5314553" cy="37314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B1798F-4735-7E47-A7E1-4871DE7C4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378622"/>
            <a:ext cx="5239396" cy="3734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777D4E-9027-1F4D-8F9A-2A1CC03FF125}"/>
              </a:ext>
            </a:extLst>
          </p:cNvPr>
          <p:cNvSpPr txBox="1"/>
          <p:nvPr/>
        </p:nvSpPr>
        <p:spPr>
          <a:xfrm>
            <a:off x="650300" y="6210755"/>
            <a:ext cx="4939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Data is imbalanced in favor of those not at risk for CHD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7546A7-1226-EE41-94F0-5C4708D0451B}"/>
              </a:ext>
            </a:extLst>
          </p:cNvPr>
          <p:cNvSpPr txBox="1"/>
          <p:nvPr/>
        </p:nvSpPr>
        <p:spPr>
          <a:xfrm>
            <a:off x="6369804" y="6103034"/>
            <a:ext cx="5239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 two measurements of blood pressure were separate features in the data and appear to be highly correlated.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FCE37B-A69B-BC4F-8661-286A8DE6DC6A}"/>
              </a:ext>
            </a:extLst>
          </p:cNvPr>
          <p:cNvSpPr txBox="1"/>
          <p:nvPr/>
        </p:nvSpPr>
        <p:spPr>
          <a:xfrm>
            <a:off x="10402914" y="5128486"/>
            <a:ext cx="1069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Not at risk </a:t>
            </a:r>
          </a:p>
          <a:p>
            <a:r>
              <a:rPr lang="en-US" sz="1200" dirty="0">
                <a:solidFill>
                  <a:schemeClr val="bg1"/>
                </a:solidFill>
              </a:rPr>
              <a:t>At risk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0CBF07-6340-4745-962A-52E110F5820F}"/>
              </a:ext>
            </a:extLst>
          </p:cNvPr>
          <p:cNvSpPr/>
          <p:nvPr/>
        </p:nvSpPr>
        <p:spPr>
          <a:xfrm>
            <a:off x="10232434" y="5209994"/>
            <a:ext cx="170480" cy="149324"/>
          </a:xfrm>
          <a:prstGeom prst="rect">
            <a:avLst/>
          </a:prstGeom>
          <a:solidFill>
            <a:srgbClr val="018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315C19-EF46-5E46-854F-2F028B6B6D05}"/>
              </a:ext>
            </a:extLst>
          </p:cNvPr>
          <p:cNvSpPr/>
          <p:nvPr/>
        </p:nvSpPr>
        <p:spPr>
          <a:xfrm>
            <a:off x="10232434" y="5393244"/>
            <a:ext cx="170480" cy="149324"/>
          </a:xfrm>
          <a:prstGeom prst="rect">
            <a:avLst/>
          </a:prstGeom>
          <a:solidFill>
            <a:srgbClr val="FFAC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929595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AC879-C742-1240-AFD8-272E44CF8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Analysis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3D0D36-027B-4E41-8816-D7B625EF4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657" y="3792372"/>
            <a:ext cx="3654514" cy="26184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153B8C8-0737-6E42-B648-8C44A8E47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93258"/>
            <a:ext cx="3654515" cy="2618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D1FEA4-80CC-674C-B89E-8BC436CF6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7313" y="2193258"/>
            <a:ext cx="3654513" cy="26184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234AA9A-9CE0-5F47-AC21-9650EBAA2D4E}"/>
              </a:ext>
            </a:extLst>
          </p:cNvPr>
          <p:cNvSpPr txBox="1"/>
          <p:nvPr/>
        </p:nvSpPr>
        <p:spPr>
          <a:xfrm>
            <a:off x="4224688" y="2542408"/>
            <a:ext cx="33243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Other than blood pressure, no features appear to be strongly correlated.</a:t>
            </a:r>
          </a:p>
        </p:txBody>
      </p:sp>
    </p:spTree>
    <p:extLst>
      <p:ext uri="{BB962C8B-B14F-4D97-AF65-F5344CB8AC3E}">
        <p14:creationId xmlns:p14="http://schemas.microsoft.com/office/powerpoint/2010/main" val="1626264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98109-0835-B546-B001-99E269E25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280BC-87B7-1E47-8D25-EA41684926B7}"/>
              </a:ext>
            </a:extLst>
          </p:cNvPr>
          <p:cNvSpPr txBox="1"/>
          <p:nvPr/>
        </p:nvSpPr>
        <p:spPr>
          <a:xfrm>
            <a:off x="810000" y="5850611"/>
            <a:ext cx="4614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BMI shows a slight right skew but distribution is generally close to normal.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4F4E81-34E3-3042-87DE-31B091CEB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588" y="2346676"/>
            <a:ext cx="4891425" cy="34166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DA9EEE-A9E5-A24D-ABB9-DFE4E1CB0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47" y="2346676"/>
            <a:ext cx="4842266" cy="34166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0F955A-F88A-D04D-AA28-71A1C8BE2035}"/>
              </a:ext>
            </a:extLst>
          </p:cNvPr>
          <p:cNvSpPr txBox="1"/>
          <p:nvPr/>
        </p:nvSpPr>
        <p:spPr>
          <a:xfrm>
            <a:off x="6829588" y="5879025"/>
            <a:ext cx="4891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majority of records fall in the 41-50 age range. The overall range is 32-70.</a:t>
            </a:r>
          </a:p>
        </p:txBody>
      </p:sp>
    </p:spTree>
    <p:extLst>
      <p:ext uri="{BB962C8B-B14F-4D97-AF65-F5344CB8AC3E}">
        <p14:creationId xmlns:p14="http://schemas.microsoft.com/office/powerpoint/2010/main" val="4088295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67AB1-94A6-8B4D-A18E-E15BDD9EE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34CA4A-A8D9-5348-B6BC-4AAFF47F6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242" y="2389737"/>
            <a:ext cx="5461595" cy="3853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38831C-B005-FC44-AA17-E6C5B183E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14" y="2389737"/>
            <a:ext cx="5461595" cy="38536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80F41A-2DC3-5745-924E-75E5C25C7D46}"/>
              </a:ext>
            </a:extLst>
          </p:cNvPr>
          <p:cNvSpPr txBox="1"/>
          <p:nvPr/>
        </p:nvSpPr>
        <p:spPr>
          <a:xfrm>
            <a:off x="2316997" y="6226146"/>
            <a:ext cx="782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Glucose is right skewed and the majority of the values fall under 150.</a:t>
            </a:r>
          </a:p>
        </p:txBody>
      </p:sp>
    </p:spTree>
    <p:extLst>
      <p:ext uri="{BB962C8B-B14F-4D97-AF65-F5344CB8AC3E}">
        <p14:creationId xmlns:p14="http://schemas.microsoft.com/office/powerpoint/2010/main" val="3813097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976C2-0C75-244F-BF05-F7A5399E0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08CD4B-0A96-2A41-8E5A-6E94AEE3A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99" y="2381250"/>
            <a:ext cx="5261705" cy="37699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DD0C8D-149E-154C-A60C-BD933850C3C5}"/>
              </a:ext>
            </a:extLst>
          </p:cNvPr>
          <p:cNvSpPr txBox="1"/>
          <p:nvPr/>
        </p:nvSpPr>
        <p:spPr>
          <a:xfrm>
            <a:off x="6096000" y="3112080"/>
            <a:ext cx="55372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There are 1868 non-smokers in the data, or 51.09% of the dataset.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There are 1788 smokers in the data, or 48.91% of the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Of the smokers, most smoked 1 pack (20 cigarettes) per day.</a:t>
            </a:r>
          </a:p>
        </p:txBody>
      </p:sp>
    </p:spTree>
    <p:extLst>
      <p:ext uri="{BB962C8B-B14F-4D97-AF65-F5344CB8AC3E}">
        <p14:creationId xmlns:p14="http://schemas.microsoft.com/office/powerpoint/2010/main" val="1003530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E81CD-36FA-FD49-9A6C-F107B6912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Model-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34CD8-F934-5348-8144-F96707973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3979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 first ran the model and it was only returning zeros, so we changed the class weight to be balanced. </a:t>
            </a:r>
          </a:p>
          <a:p>
            <a:r>
              <a:rPr lang="en-US" dirty="0">
                <a:solidFill>
                  <a:schemeClr val="bg1"/>
                </a:solidFill>
              </a:rPr>
              <a:t>Training Data Score: 0.65</a:t>
            </a:r>
          </a:p>
          <a:p>
            <a:r>
              <a:rPr lang="en-US" dirty="0">
                <a:solidFill>
                  <a:schemeClr val="bg1"/>
                </a:solidFill>
              </a:rPr>
              <a:t>Testing Data Score: 0.62</a:t>
            </a:r>
          </a:p>
          <a:p>
            <a:r>
              <a:rPr lang="en-US" dirty="0">
                <a:solidFill>
                  <a:schemeClr val="bg1"/>
                </a:solidFill>
              </a:rPr>
              <a:t>Our model was overfitting to our training data set.</a:t>
            </a:r>
          </a:p>
          <a:p>
            <a:r>
              <a:rPr lang="en-US" dirty="0">
                <a:solidFill>
                  <a:schemeClr val="bg1"/>
                </a:solidFill>
              </a:rPr>
              <a:t>We adjusted the penalty and c in our grid search to make the model less complex.</a:t>
            </a:r>
          </a:p>
          <a:p>
            <a:r>
              <a:rPr lang="en-US" dirty="0">
                <a:solidFill>
                  <a:schemeClr val="bg1"/>
                </a:solidFill>
              </a:rPr>
              <a:t>The best fit model from our grid search used a c of 10 and a penalty l2</a:t>
            </a:r>
          </a:p>
          <a:p>
            <a:r>
              <a:rPr lang="en-US" dirty="0">
                <a:solidFill>
                  <a:schemeClr val="bg1"/>
                </a:solidFill>
              </a:rPr>
              <a:t>The best score from the grid was 0.63.  We decided to look at a different model.</a:t>
            </a:r>
          </a:p>
        </p:txBody>
      </p:sp>
    </p:spTree>
    <p:extLst>
      <p:ext uri="{BB962C8B-B14F-4D97-AF65-F5344CB8AC3E}">
        <p14:creationId xmlns:p14="http://schemas.microsoft.com/office/powerpoint/2010/main" val="25720907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1786</TotalTime>
  <Words>813</Words>
  <Application>Microsoft Macintosh PowerPoint</Application>
  <PresentationFormat>Widescreen</PresentationFormat>
  <Paragraphs>122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2</vt:lpstr>
      <vt:lpstr>Quotable</vt:lpstr>
      <vt:lpstr>Machine Learning: Coronary Heart Disease</vt:lpstr>
      <vt:lpstr>Why Coronary Heart Disease?</vt:lpstr>
      <vt:lpstr>Our Data</vt:lpstr>
      <vt:lpstr>Initial Analysis</vt:lpstr>
      <vt:lpstr>Initial Analysis</vt:lpstr>
      <vt:lpstr>Initial Analysis</vt:lpstr>
      <vt:lpstr>Initial Analysis</vt:lpstr>
      <vt:lpstr>Initial Analysis</vt:lpstr>
      <vt:lpstr>First Model- Logistic Regression</vt:lpstr>
      <vt:lpstr>First Random Forest Model</vt:lpstr>
      <vt:lpstr>Second Random Forest Model</vt:lpstr>
      <vt:lpstr>Most Influential Factors</vt:lpstr>
      <vt:lpstr>Conclusion</vt:lpstr>
      <vt:lpstr>Lessons Learned/ Further study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Learning: Coronary Heart Disease</dc:title>
  <dc:creator>Jacqueline Hamlin</dc:creator>
  <cp:lastModifiedBy>Jacqueline Hamlin</cp:lastModifiedBy>
  <cp:revision>53</cp:revision>
  <dcterms:created xsi:type="dcterms:W3CDTF">2020-07-18T14:39:46Z</dcterms:created>
  <dcterms:modified xsi:type="dcterms:W3CDTF">2020-07-21T00:36:05Z</dcterms:modified>
</cp:coreProperties>
</file>